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9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78B4"/>
    <a:srgbClr val="005EB8"/>
    <a:srgbClr val="08B48B"/>
    <a:srgbClr val="7D97CB"/>
    <a:srgbClr val="476BB3"/>
    <a:srgbClr val="004F9E"/>
    <a:srgbClr val="07A17C"/>
    <a:srgbClr val="08C497"/>
    <a:srgbClr val="00CC99"/>
    <a:srgbClr val="81C5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5" d="100"/>
          <a:sy n="65" d="100"/>
        </p:scale>
        <p:origin x="2152" y="32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43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536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865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85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074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248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868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77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406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543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396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338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">
            <a:extLst>
              <a:ext uri="{FF2B5EF4-FFF2-40B4-BE49-F238E27FC236}">
                <a16:creationId xmlns:a16="http://schemas.microsoft.com/office/drawing/2014/main" id="{4FCC0C64-F31E-4EF7-81CA-9F36C8E05D24}"/>
              </a:ext>
            </a:extLst>
          </p:cNvPr>
          <p:cNvSpPr txBox="1"/>
          <p:nvPr/>
        </p:nvSpPr>
        <p:spPr>
          <a:xfrm>
            <a:off x="183870" y="998105"/>
            <a:ext cx="6478263" cy="198755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gu-IN" sz="4800" b="1" spc="-60" dirty="0">
                <a:solidFill>
                  <a:srgbClr val="004F9E"/>
                </a:solidFill>
                <a:latin typeface="Helvetica" panose="020B0604020202020204" pitchFamily="34" charset="0"/>
                <a:cs typeface="Segoe UI" panose="020B0502040204020203" pitchFamily="34" charset="0"/>
              </a:rPr>
              <a:t>આ હોસ્પિટલનો તમારો અનુભવ કેવો રહ્યો?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A504A685-3EC5-4DF1-8A70-AB9DDDF8F109}"/>
              </a:ext>
            </a:extLst>
          </p:cNvPr>
          <p:cNvSpPr txBox="1"/>
          <p:nvPr/>
        </p:nvSpPr>
        <p:spPr>
          <a:xfrm>
            <a:off x="183870" y="3433222"/>
            <a:ext cx="5206951" cy="831215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gu-IN" sz="2000" b="1" i="0" u="none" strike="noStrike" kern="1200" cap="none" spc="0" normalizeH="0" baseline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NHS Adult Inpatient Survey 2025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gu-IN" sz="2000" b="1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D5CC4655-3EC7-439C-BC56-47F7B5340CA6}"/>
              </a:ext>
            </a:extLst>
          </p:cNvPr>
          <p:cNvSpPr txBox="1"/>
          <p:nvPr/>
        </p:nvSpPr>
        <p:spPr>
          <a:xfrm>
            <a:off x="190127" y="3965221"/>
            <a:ext cx="6227098" cy="1557529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gu-IN" sz="16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દર્દીઓએ તેમના </a:t>
            </a:r>
            <a:r>
              <a:rPr lang="gu-IN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રોકાણ દરમિયાન</a:t>
            </a:r>
            <a:r>
              <a:rPr kumimoji="0" lang="gu-IN" sz="16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તેમની સંભાળ વિશે શું વિચાર્યું તે જાણવા માટે હોસ્પિટલ એક સર્વે કરી રહી છે.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gu-IN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આ હોસ્પિટલમાં </a:t>
            </a:r>
            <a:r>
              <a:rPr lang="gu-IN" sz="16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દર્દીઓના અનુભવોને સુધારવા</a:t>
            </a:r>
            <a:r>
              <a:rPr lang="gu-IN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માટેના રાષ્ટ્રીય કાર્યક્રમનો એક ભાગ છે. સર્વેક્ષણમાં ભાગ લેવો </a:t>
            </a:r>
            <a:r>
              <a:rPr lang="gu-IN" sz="16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સ્વૈચ્છિક</a:t>
            </a:r>
            <a:r>
              <a:rPr lang="gu-IN" sz="1600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gu-IN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છે અને તમામ જવાબો </a:t>
            </a:r>
            <a:r>
              <a:rPr lang="gu-IN" sz="16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ગોપનીય</a:t>
            </a:r>
            <a:r>
              <a:rPr lang="gu-IN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છે</a:t>
            </a:r>
            <a:r>
              <a:rPr lang="gu-IN" sz="1600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.</a:t>
            </a: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gu-IN" sz="14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0BEA8F-58A8-41D0-B3D1-CDA2F44BC927}"/>
              </a:ext>
            </a:extLst>
          </p:cNvPr>
          <p:cNvSpPr/>
          <p:nvPr/>
        </p:nvSpPr>
        <p:spPr>
          <a:xfrm>
            <a:off x="0" y="7162681"/>
            <a:ext cx="6858000" cy="27433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B6670A-168E-461C-AFBC-AB5EE50503EE}"/>
              </a:ext>
            </a:extLst>
          </p:cNvPr>
          <p:cNvSpPr/>
          <p:nvPr/>
        </p:nvSpPr>
        <p:spPr>
          <a:xfrm>
            <a:off x="146070" y="6310282"/>
            <a:ext cx="631521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en-GB" sz="1500" dirty="0">
              <a:solidFill>
                <a:prstClr val="black">
                  <a:lumMod val="85000"/>
                  <a:lumOff val="15000"/>
                </a:prst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E843288-4E53-4803-BBF9-D23A616627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93773" y="5781047"/>
            <a:ext cx="4164227" cy="4124953"/>
          </a:xfrm>
          <a:prstGeom prst="rect">
            <a:avLst/>
          </a:prstGeom>
          <a:effectLst>
            <a:outerShdw blurRad="50800" dist="38100" dir="8100000" sx="103000" sy="103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</p:pic>
      <p:pic>
        <p:nvPicPr>
          <p:cNvPr id="1027" name="Picture 3" descr="NHS 10mm - RGB બ્લુ">
            <a:extLst>
              <a:ext uri="{FF2B5EF4-FFF2-40B4-BE49-F238E27FC236}">
                <a16:creationId xmlns:a16="http://schemas.microsoft.com/office/drawing/2014/main" id="{665DA038-DDB9-405A-B675-DEE85F4362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477" y="286515"/>
            <a:ext cx="123507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2">
            <a:extLst>
              <a:ext uri="{FF2B5EF4-FFF2-40B4-BE49-F238E27FC236}">
                <a16:creationId xmlns:a16="http://schemas.microsoft.com/office/drawing/2014/main" id="{6BBC8F2D-8B1E-4627-9FCE-ED1F74AB4AD4}"/>
              </a:ext>
            </a:extLst>
          </p:cNvPr>
          <p:cNvSpPr txBox="1"/>
          <p:nvPr/>
        </p:nvSpPr>
        <p:spPr>
          <a:xfrm>
            <a:off x="146070" y="7326132"/>
            <a:ext cx="3177898" cy="2487546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>
              <a:spcAft>
                <a:spcPts val="0"/>
              </a:spcAft>
            </a:pPr>
            <a:r>
              <a:rPr lang="gu-IN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જો તમે ભાગ લેવા માંગતા </a:t>
            </a:r>
            <a:r>
              <a:rPr lang="gu-IN" sz="1400" b="1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ન હોવ</a:t>
            </a:r>
            <a:r>
              <a:rPr lang="gu-IN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, અથવા સર્વેક્ષણ વિશે કોઈ પ્રશ્નો હોય, તો કૃપા કરીને કોન્ટેક્ટ કરો:</a:t>
            </a:r>
          </a:p>
          <a:p>
            <a:pPr>
              <a:spcAft>
                <a:spcPts val="0"/>
              </a:spcAft>
            </a:pPr>
            <a:endParaRPr lang="en-US" sz="1400" dirty="0">
              <a:solidFill>
                <a:schemeClr val="bg1"/>
              </a:solidFill>
              <a:effectLst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gu-IN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ટ્રસ્ટ ફોન નંબર (જરૂરી)</a:t>
            </a: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gu-IN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ટ્રસ્ટ ઇમેઇલ સરનામું (જો ઉપલબ્ધ હોય તો)</a:t>
            </a: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gu-IN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ટ્રસ્ટ ઇમેઇલ સરનામું (જો ઉપલબ્ધ હોય તો)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gu-IN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gu-IN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gu-IN" sz="1200" dirty="0">
                <a:solidFill>
                  <a:schemeClr val="bg1"/>
                </a:solidFill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1" name="Text Box 10">
            <a:extLst>
              <a:ext uri="{FF2B5EF4-FFF2-40B4-BE49-F238E27FC236}">
                <a16:creationId xmlns:a16="http://schemas.microsoft.com/office/drawing/2014/main" id="{24AC7AE2-6411-4BA5-86F0-3603FFC7A110}"/>
              </a:ext>
            </a:extLst>
          </p:cNvPr>
          <p:cNvSpPr txBox="1"/>
          <p:nvPr/>
        </p:nvSpPr>
        <p:spPr>
          <a:xfrm>
            <a:off x="183870" y="5628520"/>
            <a:ext cx="5814594" cy="76343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144145" rtl="0">
              <a:defRPr/>
            </a:pPr>
            <a:r>
              <a:rPr lang="gu-IN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જો તમને ભાગ લેવા માટે આમંત્રણ આપવામાં આવે, તો તમારું નામ, ફોન નંબર અને પોસ્ટલ સરનામું સંશોધકો સાથે શેર કરવામાં આવશે, જે તમને પત્ર અને ટેક્સ્ટ સંદેશ રીમાઇન્ડર મોકલશે. તમે આ સર્વે ઓનલાઇન અથવા કાગળ પર પૂર્ણ કરી શકો છો.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lang="en-GB" sz="1400" dirty="0">
              <a:solidFill>
                <a:schemeClr val="accent1"/>
              </a:solidFill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gu-IN" sz="14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CEFF49F-0122-4EB4-915F-7B99EE9BC76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127" y="234865"/>
            <a:ext cx="2182495" cy="6921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63CFCBE-29D0-25C3-DC67-C7D0FB848759}"/>
              </a:ext>
            </a:extLst>
          </p:cNvPr>
          <p:cNvSpPr txBox="1"/>
          <p:nvPr/>
        </p:nvSpPr>
        <p:spPr>
          <a:xfrm>
            <a:off x="146070" y="9363346"/>
            <a:ext cx="33879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gu-IN" sz="1100" b="1" dirty="0">
                <a:solidFill>
                  <a:schemeClr val="bg1"/>
                </a:solidFill>
              </a:rPr>
              <a:t>NHS એડલ્ટ ઇનપેશન્ટ સર્વેમાં સંપર્ક વિગતોની પ્રક્રિયા કરવા માટે સેક્શન 251 (NHS એક્ટ 2006) મંજૂરી છે</a:t>
            </a:r>
          </a:p>
        </p:txBody>
      </p:sp>
    </p:spTree>
    <p:extLst>
      <p:ext uri="{BB962C8B-B14F-4D97-AF65-F5344CB8AC3E}">
        <p14:creationId xmlns:p14="http://schemas.microsoft.com/office/powerpoint/2010/main" val="1616917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0EA4E9A0D10A4B86B174D08978D5EB" ma:contentTypeVersion="20" ma:contentTypeDescription="Create a new document." ma:contentTypeScope="" ma:versionID="26c935804cca8554dae2c422a939c20e">
  <xsd:schema xmlns:xsd="http://www.w3.org/2001/XMLSchema" xmlns:xs="http://www.w3.org/2001/XMLSchema" xmlns:p="http://schemas.microsoft.com/office/2006/metadata/properties" xmlns:ns2="c497441b-d3fe-4788-8629-aff52d38f515" xmlns:ns3="1d162527-c308-4a98-98b8-9e726c57dd8b" targetNamespace="http://schemas.microsoft.com/office/2006/metadata/properties" ma:root="true" ma:fieldsID="86ed6c77570e97698f7fc61157777e1c" ns2:_="" ns3:_="">
    <xsd:import namespace="c497441b-d3fe-4788-8629-aff52d38f515"/>
    <xsd:import namespace="1d162527-c308-4a98-98b8-9e726c57dd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Date2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7441b-d3fe-4788-8629-aff52d38f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Date2" ma:index="20" nillable="true" ma:displayName="Date2" ma:format="DateTime" ma:internalName="Date2">
      <xsd:simpleType>
        <xsd:restriction base="dms:DateTime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df9d8e5-705b-4129-800a-08ca17c575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162527-c308-4a98-98b8-9e726c57dd8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5f9b9cce-e594-4bda-ba48-132f42860941}" ma:internalName="TaxCatchAll" ma:showField="CatchAllData" ma:web="1d162527-c308-4a98-98b8-9e726c57dd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2 xmlns="c497441b-d3fe-4788-8629-aff52d38f515" xsi:nil="true"/>
    <lcf76f155ced4ddcb4097134ff3c332f xmlns="c497441b-d3fe-4788-8629-aff52d38f515">
      <Terms xmlns="http://schemas.microsoft.com/office/infopath/2007/PartnerControls"/>
    </lcf76f155ced4ddcb4097134ff3c332f>
    <TaxCatchAll xmlns="1d162527-c308-4a98-98b8-9e726c57dd8b" xsi:nil="true"/>
  </documentManagement>
</p:properties>
</file>

<file path=customXml/itemProps1.xml><?xml version="1.0" encoding="utf-8"?>
<ds:datastoreItem xmlns:ds="http://schemas.openxmlformats.org/officeDocument/2006/customXml" ds:itemID="{3E875B59-307A-4922-BB8B-A39D141011AF}"/>
</file>

<file path=customXml/itemProps2.xml><?xml version="1.0" encoding="utf-8"?>
<ds:datastoreItem xmlns:ds="http://schemas.openxmlformats.org/officeDocument/2006/customXml" ds:itemID="{56B1532A-C2AB-44CF-8480-634862E0CA12}"/>
</file>

<file path=customXml/itemProps3.xml><?xml version="1.0" encoding="utf-8"?>
<ds:datastoreItem xmlns:ds="http://schemas.openxmlformats.org/officeDocument/2006/customXml" ds:itemID="{EA992852-36CE-4E11-8D29-BB0A4C2253E2}"/>
</file>

<file path=docMetadata/LabelInfo.xml><?xml version="1.0" encoding="utf-8"?>
<clbl:labelList xmlns:clbl="http://schemas.microsoft.com/office/2020/mipLabelMetadata">
  <clbl:label id="{19f7f50a-c692-4f56-92a0-10ab17c7532a}" enabled="1" method="Privileged" siteId="{87d48f5f-7eb6-48dd-b269-dae3dea931b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168</Words>
  <Application>Microsoft Office PowerPoint</Application>
  <PresentationFormat>A4 Paper (210x297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2025-09-25T15:21:24Z</dcterms:created>
  <dcterms:modified xsi:type="dcterms:W3CDTF">2025-09-30T14:22:25Z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0x010100480EA4E9A0D10A4B86B174D08978D5EB</vt:lpwstr>
  </property>
</Properties>
</file>